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73" autoAdjust="0"/>
  </p:normalViewPr>
  <p:slideViewPr>
    <p:cSldViewPr snapToGrid="0" snapToObjects="1">
      <p:cViewPr varScale="1">
        <p:scale>
          <a:sx n="105" d="100"/>
          <a:sy n="105" d="100"/>
        </p:scale>
        <p:origin x="79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5080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UNIMORE    </a:t>
            </a:r>
            <a:r>
              <a:rPr lang="it-IT" dirty="0"/>
              <a:t>Progetto Missioni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1618488"/>
            <a:ext cx="947318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9D1C20"/>
                </a:solidFill>
              </a:defRPr>
            </a:pPr>
            <a:r>
              <a:rPr dirty="0"/>
              <a:t>Accesso a </a:t>
            </a:r>
            <a:r>
              <a:rPr lang="it-IT" dirty="0"/>
              <a:t>U-WEB LE MIE MISSIONI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845704" y="2187617"/>
            <a:ext cx="7057253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/>
            </a:pPr>
            <a:r>
              <a:rPr lang="it-IT" sz="4000" dirty="0"/>
              <a:t>https://unimore.u-web.cineca.it/</a:t>
            </a:r>
            <a:endParaRPr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457200" y="3493008"/>
            <a:ext cx="159857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 b="1">
                <a:solidFill>
                  <a:srgbClr val="9D1C20"/>
                </a:solidFill>
              </a:defRPr>
            </a:pPr>
            <a:r>
              <a:rPr lang="it-IT" dirty="0"/>
              <a:t>Regolamento</a:t>
            </a:r>
            <a:endParaRPr dirty="0"/>
          </a:p>
        </p:txBody>
      </p:sp>
      <p:sp>
        <p:nvSpPr>
          <p:cNvPr id="11" name="Rectangle 10"/>
          <p:cNvSpPr/>
          <p:nvPr/>
        </p:nvSpPr>
        <p:spPr>
          <a:xfrm>
            <a:off x="0" y="6553200"/>
            <a:ext cx="12188952" cy="3048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rPr lang="it-IT" dirty="0" err="1"/>
              <a:t>Diaq</a:t>
            </a:r>
            <a:r>
              <a:rPr lang="it-IT" dirty="0"/>
              <a:t> </a:t>
            </a:r>
            <a:r>
              <a:rPr dirty="0"/>
              <a:t>| Università degli Studi di Modena e Reggio Emilia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478ACF6-DDCB-E32B-EA1F-29C0004C03E6}"/>
              </a:ext>
            </a:extLst>
          </p:cNvPr>
          <p:cNvSpPr txBox="1"/>
          <p:nvPr/>
        </p:nvSpPr>
        <p:spPr>
          <a:xfrm>
            <a:off x="2055779" y="4012472"/>
            <a:ext cx="821201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/>
            </a:pPr>
            <a:r>
              <a:rPr lang="it-IT" sz="2400" b="1" dirty="0"/>
              <a:t>https://www.unimore.it/it/ateneo/statuto-e-regolamenti</a:t>
            </a:r>
            <a:endParaRPr lang="it-IT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F3B2D3-7CDA-261D-DC12-553B013DD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6185961-C1C0-B24C-73C2-5824C83F3B05}"/>
              </a:ext>
            </a:extLst>
          </p:cNvPr>
          <p:cNvSpPr/>
          <p:nvPr/>
        </p:nvSpPr>
        <p:spPr>
          <a:xfrm>
            <a:off x="0" y="0"/>
            <a:ext cx="12188952" cy="5080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UNIMORE    </a:t>
            </a:r>
            <a:r>
              <a:rPr lang="it-IT" dirty="0"/>
              <a:t>Progetto Missioni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0ED8C7-F29B-0607-D666-EB94A8DD8988}"/>
              </a:ext>
            </a:extLst>
          </p:cNvPr>
          <p:cNvSpPr txBox="1"/>
          <p:nvPr/>
        </p:nvSpPr>
        <p:spPr>
          <a:xfrm>
            <a:off x="457200" y="1618488"/>
            <a:ext cx="9473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9D1C20"/>
                </a:solidFill>
              </a:defRPr>
            </a:pPr>
            <a:r>
              <a:rPr lang="it-IT" sz="2800" dirty="0"/>
              <a:t>Autorizzazione Richiesta Missioni</a:t>
            </a:r>
            <a:endParaRPr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6043ED-C5AA-935F-273B-58674357DAA3}"/>
              </a:ext>
            </a:extLst>
          </p:cNvPr>
          <p:cNvSpPr txBox="1"/>
          <p:nvPr/>
        </p:nvSpPr>
        <p:spPr>
          <a:xfrm>
            <a:off x="709232" y="2159590"/>
            <a:ext cx="9513310" cy="31700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/>
            </a:pPr>
            <a:r>
              <a:rPr lang="it-IT" sz="4000" dirty="0"/>
              <a:t>Ogni missione è autorizzata da 2 responsabili</a:t>
            </a:r>
          </a:p>
          <a:p>
            <a:pPr>
              <a:defRPr sz="1600"/>
            </a:pPr>
            <a:endParaRPr lang="it-IT" sz="4000" dirty="0"/>
          </a:p>
          <a:p>
            <a:pPr marL="1028700" lvl="1" indent="-571500">
              <a:buFont typeface="Arial" panose="020B0604020202020204" pitchFamily="34" charset="0"/>
              <a:buChar char="•"/>
              <a:defRPr sz="1600"/>
            </a:pPr>
            <a:r>
              <a:rPr lang="it-IT" sz="4000" dirty="0"/>
              <a:t>Il responsabile dell’afferenza</a:t>
            </a:r>
          </a:p>
          <a:p>
            <a:pPr marL="1028700" lvl="1" indent="-571500">
              <a:buFont typeface="Arial" panose="020B0604020202020204" pitchFamily="34" charset="0"/>
              <a:buChar char="•"/>
              <a:defRPr sz="1600"/>
            </a:pPr>
            <a:r>
              <a:rPr lang="it-IT" sz="4000" dirty="0"/>
              <a:t>Il responsabile della spesa </a:t>
            </a:r>
          </a:p>
          <a:p>
            <a:pPr marL="571500" indent="-571500">
              <a:buFont typeface="Arial" panose="020B0604020202020204" pitchFamily="34" charset="0"/>
              <a:buChar char="•"/>
              <a:defRPr sz="1600"/>
            </a:pPr>
            <a:endParaRPr sz="4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7606A0-D283-FBBC-453F-62C85CF0E2F8}"/>
              </a:ext>
            </a:extLst>
          </p:cNvPr>
          <p:cNvSpPr/>
          <p:nvPr/>
        </p:nvSpPr>
        <p:spPr>
          <a:xfrm>
            <a:off x="0" y="6553200"/>
            <a:ext cx="12188952" cy="3048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rPr lang="it-IT" dirty="0" err="1"/>
              <a:t>Diaq</a:t>
            </a:r>
            <a:r>
              <a:rPr lang="it-IT" dirty="0"/>
              <a:t> </a:t>
            </a:r>
            <a:r>
              <a:rPr dirty="0"/>
              <a:t>| Università degli Studi di Modena e Reggio Emilia</a:t>
            </a:r>
          </a:p>
        </p:txBody>
      </p:sp>
    </p:spTree>
    <p:extLst>
      <p:ext uri="{BB962C8B-B14F-4D97-AF65-F5344CB8AC3E}">
        <p14:creationId xmlns:p14="http://schemas.microsoft.com/office/powerpoint/2010/main" val="2094199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823AB-31A1-8513-2D64-B8ABC84A1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8DCCB6-8696-FE3F-F04E-23CAB11C7442}"/>
              </a:ext>
            </a:extLst>
          </p:cNvPr>
          <p:cNvSpPr/>
          <p:nvPr/>
        </p:nvSpPr>
        <p:spPr>
          <a:xfrm>
            <a:off x="0" y="0"/>
            <a:ext cx="12188952" cy="5080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UNIMORE    </a:t>
            </a:r>
            <a:r>
              <a:rPr lang="it-IT" dirty="0"/>
              <a:t>Progetto Missioni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A8AE157-AA6B-098E-24E7-C4D98D92C0D5}"/>
              </a:ext>
            </a:extLst>
          </p:cNvPr>
          <p:cNvSpPr txBox="1"/>
          <p:nvPr/>
        </p:nvSpPr>
        <p:spPr>
          <a:xfrm>
            <a:off x="389962" y="908093"/>
            <a:ext cx="570445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rPr lang="it-IT" sz="2800" b="1" u="sng" dirty="0"/>
              <a:t>Responsabile dell’afferenza</a:t>
            </a:r>
            <a:r>
              <a:rPr lang="it-IT" sz="2800" dirty="0"/>
              <a:t>: 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/>
            </a:pPr>
            <a:r>
              <a:rPr lang="it-IT" sz="2800" dirty="0"/>
              <a:t>Per tutti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/>
            </a:pPr>
            <a:r>
              <a:rPr lang="it-IT" sz="2800" dirty="0"/>
              <a:t>da U-GOV Organico: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Direttore del Dipartimento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Dirigente della struttura</a:t>
            </a:r>
            <a:endParaRPr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B64915A-96C2-9D3B-9C2F-B3ADFAC25C65}"/>
              </a:ext>
            </a:extLst>
          </p:cNvPr>
          <p:cNvSpPr/>
          <p:nvPr/>
        </p:nvSpPr>
        <p:spPr>
          <a:xfrm>
            <a:off x="0" y="6553200"/>
            <a:ext cx="12188952" cy="3048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rPr lang="it-IT" dirty="0" err="1"/>
              <a:t>Diaq</a:t>
            </a:r>
            <a:r>
              <a:rPr lang="it-IT" dirty="0"/>
              <a:t> </a:t>
            </a:r>
            <a:r>
              <a:rPr dirty="0"/>
              <a:t>| Università degli Studi di Modena e Reggio Emilia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22F10844-2D46-FE18-7933-73CC14A99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7150" y="711925"/>
            <a:ext cx="4772296" cy="5491927"/>
          </a:xfrm>
          <a:prstGeom prst="rect">
            <a:avLst/>
          </a:prstGeom>
        </p:spPr>
      </p:pic>
      <p:sp>
        <p:nvSpPr>
          <p:cNvPr id="6" name="TextBox 2">
            <a:extLst>
              <a:ext uri="{FF2B5EF4-FFF2-40B4-BE49-F238E27FC236}">
                <a16:creationId xmlns:a16="http://schemas.microsoft.com/office/drawing/2014/main" id="{37D7DF47-8AD7-AD70-3120-5FAC2ADB9093}"/>
              </a:ext>
            </a:extLst>
          </p:cNvPr>
          <p:cNvSpPr txBox="1"/>
          <p:nvPr/>
        </p:nvSpPr>
        <p:spPr>
          <a:xfrm>
            <a:off x="389962" y="4098906"/>
            <a:ext cx="604741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  <a:defRPr sz="1600"/>
            </a:pPr>
            <a:r>
              <a:rPr lang="it-IT" sz="2800" dirty="0"/>
              <a:t>Solo per i dottorandi con borsa (DR)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/>
            </a:pPr>
            <a:r>
              <a:rPr lang="it-IT" sz="2800" dirty="0"/>
              <a:t>da Esse3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Coordinatore scuola dottorato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/>
            </a:pP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4971573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9A6989-C200-2490-1C67-AF7B5275F7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6E6948D-3455-9D7A-E99B-EA0E89FD5646}"/>
              </a:ext>
            </a:extLst>
          </p:cNvPr>
          <p:cNvSpPr/>
          <p:nvPr/>
        </p:nvSpPr>
        <p:spPr>
          <a:xfrm>
            <a:off x="0" y="0"/>
            <a:ext cx="12188952" cy="5080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UNIMORE    </a:t>
            </a:r>
            <a:r>
              <a:rPr lang="it-IT" dirty="0"/>
              <a:t>Progetto Missioni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44F2C9-1E39-49FF-F3FD-14CFAC34AAA8}"/>
              </a:ext>
            </a:extLst>
          </p:cNvPr>
          <p:cNvSpPr txBox="1"/>
          <p:nvPr/>
        </p:nvSpPr>
        <p:spPr>
          <a:xfrm>
            <a:off x="389961" y="908093"/>
            <a:ext cx="1122291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rPr lang="it-IT" sz="2800" dirty="0"/>
              <a:t>Responsabile spesa </a:t>
            </a:r>
          </a:p>
          <a:p>
            <a:pPr marL="457200" indent="-457200">
              <a:buFont typeface="Arial" panose="020B0604020202020204" pitchFamily="34" charset="0"/>
              <a:buChar char="•"/>
              <a:defRPr sz="1600"/>
            </a:pPr>
            <a:r>
              <a:rPr lang="it-IT" sz="2800" dirty="0"/>
              <a:t>dipende dal tipo richiesta</a:t>
            </a:r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DELRE – Delegati del Rettore 		</a:t>
            </a:r>
            <a:r>
              <a:rPr lang="it-IT" sz="2800" dirty="0">
                <a:sym typeface="Wingdings" panose="05000000000000000000" pitchFamily="2" charset="2"/>
              </a:rPr>
              <a:t> Direzione Generale</a:t>
            </a:r>
            <a:endParaRPr lang="it-IT" sz="2800" dirty="0"/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FORM – Fondi Formazione		</a:t>
            </a:r>
            <a:r>
              <a:rPr lang="it-IT" sz="2800" dirty="0">
                <a:sym typeface="Wingdings" panose="05000000000000000000" pitchFamily="2" charset="2"/>
              </a:rPr>
              <a:t> 	 DORU</a:t>
            </a:r>
            <a:endParaRPr lang="it-IT" sz="2800" dirty="0"/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FPSTR – Fondi Propria Struttura</a:t>
            </a:r>
            <a:r>
              <a:rPr lang="it-IT" sz="2800" dirty="0">
                <a:sym typeface="Wingdings" panose="05000000000000000000" pitchFamily="2" charset="2"/>
              </a:rPr>
              <a:t> 	 responsabile afferenza</a:t>
            </a:r>
            <a:endParaRPr lang="it-IT" sz="2800" dirty="0"/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ASTR – Fondi Altra Struttura</a:t>
            </a:r>
            <a:r>
              <a:rPr lang="it-IT" sz="2800" dirty="0">
                <a:sym typeface="Wingdings" panose="05000000000000000000" pitchFamily="2" charset="2"/>
              </a:rPr>
              <a:t> 			 responsabile altra struttura</a:t>
            </a:r>
            <a:endParaRPr lang="it-IT" sz="2800" dirty="0"/>
          </a:p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FPROG – Fondi di Progetto</a:t>
            </a:r>
            <a:r>
              <a:rPr lang="it-IT" sz="2800" dirty="0">
                <a:sym typeface="Wingdings" panose="05000000000000000000" pitchFamily="2" charset="2"/>
              </a:rPr>
              <a:t> 			</a:t>
            </a:r>
          </a:p>
          <a:p>
            <a:pPr lvl="2">
              <a:defRPr sz="1600"/>
            </a:pPr>
            <a:r>
              <a:rPr lang="it-IT" sz="2800" dirty="0">
                <a:sym typeface="Wingdings" panose="05000000000000000000" pitchFamily="2" charset="2"/>
              </a:rPr>
              <a:t> responsabile progetto + responsabile struttura del progetto (se diversa da quella di afferenza)</a:t>
            </a:r>
            <a:endParaRPr sz="28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A2694E5-2AE9-2036-88B6-8F10A3A18854}"/>
              </a:ext>
            </a:extLst>
          </p:cNvPr>
          <p:cNvSpPr/>
          <p:nvPr/>
        </p:nvSpPr>
        <p:spPr>
          <a:xfrm>
            <a:off x="0" y="6553200"/>
            <a:ext cx="12188952" cy="3048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rPr lang="it-IT" dirty="0" err="1"/>
              <a:t>Diaq</a:t>
            </a:r>
            <a:r>
              <a:rPr lang="it-IT" dirty="0"/>
              <a:t> </a:t>
            </a:r>
            <a:r>
              <a:rPr dirty="0"/>
              <a:t>| Università degli Studi di Modena e Reggio Emilia</a:t>
            </a: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A6741E36-D560-147B-8370-CE56AF4AF992}"/>
              </a:ext>
            </a:extLst>
          </p:cNvPr>
          <p:cNvSpPr txBox="1"/>
          <p:nvPr/>
        </p:nvSpPr>
        <p:spPr>
          <a:xfrm>
            <a:off x="389961" y="5147684"/>
            <a:ext cx="1070944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lvl="1" indent="-457200">
              <a:buFont typeface="Wingdings" panose="05000000000000000000" pitchFamily="2" charset="2"/>
              <a:buChar char="§"/>
              <a:defRPr sz="1600"/>
            </a:pPr>
            <a:r>
              <a:rPr lang="it-IT" sz="2800" dirty="0"/>
              <a:t>Per i Centri: si ottiene autorizzazione di responsabile progetto e direttore centro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0944152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2E5C21-ED60-B00C-5854-6CFDAAADA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D6662A3-5A0F-827F-E5F4-29CFC7BCE7AB}"/>
              </a:ext>
            </a:extLst>
          </p:cNvPr>
          <p:cNvSpPr/>
          <p:nvPr/>
        </p:nvSpPr>
        <p:spPr>
          <a:xfrm>
            <a:off x="0" y="0"/>
            <a:ext cx="12188952" cy="5080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UNIMORE    </a:t>
            </a:r>
            <a:r>
              <a:rPr lang="it-IT" dirty="0"/>
              <a:t>Progetto Missioni</a:t>
            </a:r>
            <a:endParaRPr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7A7A975-2F38-E9ED-9B30-D63D5EBE6F23}"/>
              </a:ext>
            </a:extLst>
          </p:cNvPr>
          <p:cNvSpPr/>
          <p:nvPr/>
        </p:nvSpPr>
        <p:spPr>
          <a:xfrm>
            <a:off x="0" y="6553200"/>
            <a:ext cx="12188952" cy="3048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rPr lang="it-IT" dirty="0" err="1"/>
              <a:t>Diaq</a:t>
            </a:r>
            <a:r>
              <a:rPr lang="it-IT" dirty="0"/>
              <a:t> </a:t>
            </a:r>
            <a:r>
              <a:rPr dirty="0"/>
              <a:t>| Università degli Studi di Modena e Reggio Emilia</a:t>
            </a:r>
          </a:p>
        </p:txBody>
      </p:sp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A84D0A86-5C4A-A439-F061-F3374FAC3E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327634"/>
              </p:ext>
            </p:extLst>
          </p:nvPr>
        </p:nvGraphicFramePr>
        <p:xfrm>
          <a:off x="777240" y="720372"/>
          <a:ext cx="9380115" cy="52049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26705">
                  <a:extLst>
                    <a:ext uri="{9D8B030D-6E8A-4147-A177-3AD203B41FA5}">
                      <a16:colId xmlns:a16="http://schemas.microsoft.com/office/drawing/2014/main" val="3829766885"/>
                    </a:ext>
                  </a:extLst>
                </a:gridCol>
                <a:gridCol w="3126705">
                  <a:extLst>
                    <a:ext uri="{9D8B030D-6E8A-4147-A177-3AD203B41FA5}">
                      <a16:colId xmlns:a16="http://schemas.microsoft.com/office/drawing/2014/main" val="1918617309"/>
                    </a:ext>
                  </a:extLst>
                </a:gridCol>
                <a:gridCol w="3126705">
                  <a:extLst>
                    <a:ext uri="{9D8B030D-6E8A-4147-A177-3AD203B41FA5}">
                      <a16:colId xmlns:a16="http://schemas.microsoft.com/office/drawing/2014/main" val="3580020151"/>
                    </a:ext>
                  </a:extLst>
                </a:gridCol>
              </a:tblGrid>
              <a:tr h="1040988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Autorizzazione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Rimborso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532516"/>
                  </a:ext>
                </a:extLst>
              </a:tr>
              <a:tr h="1040988">
                <a:tc>
                  <a:txBody>
                    <a:bodyPr/>
                    <a:lstStyle/>
                    <a:p>
                      <a:r>
                        <a:rPr lang="it-IT" dirty="0"/>
                        <a:t>Richiedente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8433033"/>
                  </a:ext>
                </a:extLst>
              </a:tr>
              <a:tr h="104098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Ufficio Missioni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296811"/>
                  </a:ext>
                </a:extLst>
              </a:tr>
              <a:tr h="1040988">
                <a:tc>
                  <a:txBody>
                    <a:bodyPr/>
                    <a:lstStyle/>
                    <a:p>
                      <a:r>
                        <a:rPr lang="it-IT" dirty="0"/>
                        <a:t>Responsabile afferenza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10147"/>
                  </a:ext>
                </a:extLst>
              </a:tr>
              <a:tr h="1040988">
                <a:tc>
                  <a:txBody>
                    <a:bodyPr/>
                    <a:lstStyle/>
                    <a:p>
                      <a:r>
                        <a:rPr lang="it-IT" dirty="0"/>
                        <a:t>Responsabile spesa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10775"/>
                  </a:ext>
                </a:extLst>
              </a:tr>
            </a:tbl>
          </a:graphicData>
        </a:graphic>
      </p:graphicFrame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5B46D3A6-1706-C432-6A60-5C809F552B07}"/>
              </a:ext>
            </a:extLst>
          </p:cNvPr>
          <p:cNvSpPr/>
          <p:nvPr/>
        </p:nvSpPr>
        <p:spPr>
          <a:xfrm>
            <a:off x="4123129" y="1883664"/>
            <a:ext cx="2688336" cy="6492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Inserisce richiesta e preventivo spesa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0582674-54D2-2E9A-43A0-84229346B484}"/>
              </a:ext>
            </a:extLst>
          </p:cNvPr>
          <p:cNvSpPr/>
          <p:nvPr/>
        </p:nvSpPr>
        <p:spPr>
          <a:xfrm>
            <a:off x="4123129" y="3025620"/>
            <a:ext cx="2688336" cy="6492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Inserisce Visto amministrativo 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97AAFA8C-7387-C790-654C-9205D1DE1D38}"/>
              </a:ext>
            </a:extLst>
          </p:cNvPr>
          <p:cNvSpPr/>
          <p:nvPr/>
        </p:nvSpPr>
        <p:spPr>
          <a:xfrm>
            <a:off x="4123129" y="4090332"/>
            <a:ext cx="2688336" cy="6492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Autorizza svolgimento e mezzo straordinario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E6AF8A07-6675-6E3E-D785-74E1239F355A}"/>
              </a:ext>
            </a:extLst>
          </p:cNvPr>
          <p:cNvSpPr/>
          <p:nvPr/>
        </p:nvSpPr>
        <p:spPr>
          <a:xfrm>
            <a:off x="4123129" y="5155128"/>
            <a:ext cx="2688336" cy="6492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Autorizza utilizzo fondi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A923D18E-B663-8EE0-C11C-48E887888960}"/>
              </a:ext>
            </a:extLst>
          </p:cNvPr>
          <p:cNvSpPr/>
          <p:nvPr/>
        </p:nvSpPr>
        <p:spPr>
          <a:xfrm>
            <a:off x="7238185" y="1880616"/>
            <a:ext cx="2688336" cy="81686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Inserisce spese a consuntivo e consegna giustificativi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F0D2C1E-AE89-CA3A-2730-6930BA83AC6C}"/>
              </a:ext>
            </a:extLst>
          </p:cNvPr>
          <p:cNvSpPr/>
          <p:nvPr/>
        </p:nvSpPr>
        <p:spPr>
          <a:xfrm>
            <a:off x="7238185" y="5087028"/>
            <a:ext cx="2688336" cy="6492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dirty="0"/>
              <a:t>Autorizza rimborso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646F94C-C192-CE7E-4C48-21127D6A08F5}"/>
              </a:ext>
            </a:extLst>
          </p:cNvPr>
          <p:cNvSpPr/>
          <p:nvPr/>
        </p:nvSpPr>
        <p:spPr>
          <a:xfrm>
            <a:off x="7238185" y="2998230"/>
            <a:ext cx="2688336" cy="649224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/>
              <a:t>Liquida Missione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107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3C2D1-137D-09F6-A225-4A73AB8A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2E50049-B0EF-2938-3071-6A31F1F20963}"/>
              </a:ext>
            </a:extLst>
          </p:cNvPr>
          <p:cNvSpPr/>
          <p:nvPr/>
        </p:nvSpPr>
        <p:spPr>
          <a:xfrm>
            <a:off x="0" y="0"/>
            <a:ext cx="12188952" cy="5080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400" b="1">
                <a:solidFill>
                  <a:srgbClr val="FFFFFF"/>
                </a:solidFill>
              </a:defRPr>
            </a:pPr>
            <a:r>
              <a:rPr dirty="0"/>
              <a:t>UNIMORE    </a:t>
            </a:r>
            <a:r>
              <a:rPr lang="it-IT" dirty="0"/>
              <a:t>Progetto Missioni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0F8169-035D-95ED-F229-B564D702BDB4}"/>
              </a:ext>
            </a:extLst>
          </p:cNvPr>
          <p:cNvSpPr txBox="1"/>
          <p:nvPr/>
        </p:nvSpPr>
        <p:spPr>
          <a:xfrm>
            <a:off x="457200" y="810575"/>
            <a:ext cx="947318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 b="1">
                <a:solidFill>
                  <a:srgbClr val="9D1C20"/>
                </a:solidFill>
              </a:defRPr>
            </a:pPr>
            <a:r>
              <a:rPr lang="it-IT" sz="2800" dirty="0"/>
              <a:t>FAQ</a:t>
            </a:r>
            <a:endParaRPr sz="28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3281699-6FF5-04B4-E9E7-798DCF6A6461}"/>
              </a:ext>
            </a:extLst>
          </p:cNvPr>
          <p:cNvSpPr txBox="1"/>
          <p:nvPr/>
        </p:nvSpPr>
        <p:spPr>
          <a:xfrm>
            <a:off x="653248" y="1472983"/>
            <a:ext cx="1127223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/>
            </a:pPr>
            <a:r>
              <a:rPr lang="it-IT" dirty="0"/>
              <a:t>Serve fare la kasko?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600"/>
            </a:pPr>
            <a:r>
              <a:rPr lang="it-IT" dirty="0"/>
              <a:t>Non serve più, il sistema rendiconta a fine anno i mezzi straordinari autorizzati</a:t>
            </a:r>
          </a:p>
          <a:p>
            <a:pPr>
              <a:defRPr sz="1600"/>
            </a:pPr>
            <a:endParaRPr lang="it-IT" dirty="0"/>
          </a:p>
          <a:p>
            <a:pPr>
              <a:defRPr sz="1600"/>
            </a:pPr>
            <a:r>
              <a:rPr lang="it-IT" dirty="0"/>
              <a:t>Si può inserire una richiesta a posteriori ?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600"/>
            </a:pPr>
            <a:r>
              <a:rPr lang="it-IT" dirty="0"/>
              <a:t>Non è possibile inserire una richiesta di missione antecedente alla data odierna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600"/>
            </a:pPr>
            <a:endParaRPr lang="it-IT" dirty="0"/>
          </a:p>
          <a:p>
            <a:pPr>
              <a:defRPr sz="1600"/>
            </a:pPr>
            <a:r>
              <a:rPr lang="it-IT" dirty="0"/>
              <a:t>Perché devo inserire obbligatoriamente un allegato che illustri finalità della missione?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600"/>
            </a:pPr>
            <a:r>
              <a:rPr lang="it-IT" dirty="0"/>
              <a:t>Il regolamento prevede la verifica dell’opportunità della missione e delle modalità del suo svolgimento</a:t>
            </a:r>
          </a:p>
          <a:p>
            <a:pPr>
              <a:defRPr sz="1600"/>
            </a:pPr>
            <a:endParaRPr lang="it-IT" u="sng" dirty="0"/>
          </a:p>
          <a:p>
            <a:pPr>
              <a:defRPr sz="1600"/>
            </a:pPr>
            <a:r>
              <a:rPr lang="it-IT" dirty="0"/>
              <a:t>Non vedo il box «le Mie Missioni»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 sz="1600"/>
            </a:pPr>
            <a:r>
              <a:rPr lang="it-IT" dirty="0"/>
              <a:t>Attualmente solo alcune strutture sono abilitate all’utilizzo: </a:t>
            </a:r>
            <a:r>
              <a:rPr lang="it-IT" dirty="0" err="1"/>
              <a:t>Dief</a:t>
            </a:r>
            <a:r>
              <a:rPr lang="it-IT" dirty="0"/>
              <a:t>, </a:t>
            </a:r>
            <a:r>
              <a:rPr lang="it-IT" dirty="0" err="1"/>
              <a:t>Dismi</a:t>
            </a:r>
            <a:r>
              <a:rPr lang="it-IT" dirty="0"/>
              <a:t>, </a:t>
            </a:r>
            <a:r>
              <a:rPr lang="it-IT" dirty="0" err="1"/>
              <a:t>Chimomo</a:t>
            </a:r>
            <a:r>
              <a:rPr lang="it-IT" dirty="0"/>
              <a:t>, </a:t>
            </a:r>
            <a:r>
              <a:rPr lang="it-IT" dirty="0" err="1"/>
              <a:t>Smechimai</a:t>
            </a:r>
            <a:r>
              <a:rPr lang="it-IT" dirty="0"/>
              <a:t>, </a:t>
            </a:r>
            <a:r>
              <a:rPr lang="it-IT" dirty="0" err="1"/>
              <a:t>Bmn</a:t>
            </a:r>
            <a:endParaRPr lang="it-IT" dirty="0"/>
          </a:p>
          <a:p>
            <a:pPr marL="742950" lvl="1" indent="-285750">
              <a:buFont typeface="Arial" panose="020B0604020202020204" pitchFamily="34" charset="0"/>
              <a:buChar char="•"/>
              <a:defRPr sz="1600"/>
            </a:pPr>
            <a:r>
              <a:rPr lang="it-IT" dirty="0"/>
              <a:t>Il ruolo deve essere Personale Docente, Ricercatore, Tecnico, Amministrativo o titolari di incarico strutturati in </a:t>
            </a:r>
            <a:r>
              <a:rPr lang="it-IT"/>
              <a:t>UGov</a:t>
            </a:r>
            <a:endParaRPr sz="40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DC255A8-727C-A752-7577-97A238AC2954}"/>
              </a:ext>
            </a:extLst>
          </p:cNvPr>
          <p:cNvSpPr/>
          <p:nvPr/>
        </p:nvSpPr>
        <p:spPr>
          <a:xfrm>
            <a:off x="0" y="6553200"/>
            <a:ext cx="12188952" cy="304800"/>
          </a:xfrm>
          <a:prstGeom prst="rect">
            <a:avLst/>
          </a:prstGeom>
          <a:solidFill>
            <a:srgbClr val="9D1C20"/>
          </a:solidFill>
          <a:ln>
            <a:solidFill>
              <a:srgbClr val="9D1C2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>
                <a:solidFill>
                  <a:srgbClr val="FFFFFF"/>
                </a:solidFill>
              </a:defRPr>
            </a:pPr>
            <a:r>
              <a:rPr lang="it-IT" dirty="0" err="1"/>
              <a:t>Diaq</a:t>
            </a:r>
            <a:r>
              <a:rPr lang="it-IT" dirty="0"/>
              <a:t> </a:t>
            </a:r>
            <a:r>
              <a:rPr dirty="0"/>
              <a:t>| Università degli Studi di Modena e Reggio Emilia</a:t>
            </a:r>
          </a:p>
        </p:txBody>
      </p:sp>
    </p:spTree>
    <p:extLst>
      <p:ext uri="{BB962C8B-B14F-4D97-AF65-F5344CB8AC3E}">
        <p14:creationId xmlns:p14="http://schemas.microsoft.com/office/powerpoint/2010/main" val="28525587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385</Words>
  <Application>Microsoft Office PowerPoint</Application>
  <PresentationFormat>Personalizzato</PresentationFormat>
  <Paragraphs>64</Paragraphs>
  <Slides>6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0" baseType="lpstr">
      <vt:lpstr>Arial</vt:lpstr>
      <vt:lpstr>Calibri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Claudia FERRARI</dc:creator>
  <cp:keywords/>
  <dc:description>generated using python-pptx</dc:description>
  <cp:lastModifiedBy>Claudia FERRARI</cp:lastModifiedBy>
  <cp:revision>16</cp:revision>
  <dcterms:created xsi:type="dcterms:W3CDTF">2013-01-27T09:14:16Z</dcterms:created>
  <dcterms:modified xsi:type="dcterms:W3CDTF">2026-10-26T10:09:55Z</dcterms:modified>
  <cp:category/>
</cp:coreProperties>
</file>